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8" r:id="rId57"/>
    <p:sldId id="319" r:id="rId58"/>
    <p:sldId id="320" r:id="rId59"/>
    <p:sldId id="321" r:id="rId60"/>
    <p:sldId id="322" r:id="rId61"/>
    <p:sldId id="323" r:id="rId62"/>
    <p:sldId id="326" r:id="rId63"/>
    <p:sldId id="325"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D652A1D-2685-A280-FBB4-E93B4B7430FF}"/>
              </a:ext>
            </a:extLst>
          </p:cNvPr>
          <p:cNvPicPr>
            <a:picLocks noGrp="1" noChangeAspect="1"/>
          </p:cNvPicPr>
          <p:nvPr>
            <p:ph idx="1"/>
          </p:nvPr>
        </p:nvPicPr>
        <p:blipFill>
          <a:blip r:embed="rId2"/>
          <a:stretch>
            <a:fillRect/>
          </a:stretch>
        </p:blipFill>
        <p:spPr>
          <a:xfrm>
            <a:off x="2239090" y="1287526"/>
            <a:ext cx="7713819" cy="3937133"/>
          </a:xfrm>
        </p:spPr>
      </p:pic>
    </p:spTree>
    <p:extLst>
      <p:ext uri="{BB962C8B-B14F-4D97-AF65-F5344CB8AC3E}">
        <p14:creationId xmlns:p14="http://schemas.microsoft.com/office/powerpoint/2010/main" val="3235597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The corresponding genotype of each SNV for 60 samples were also extracted. For each SNV, 0, 0.5, and 1 were assigned to homozygote of the major allele, heterozygote, and homozygote of the minor allele. The association between SNV and m6A level was tested by linear regression. We obtained 3297 SNVs that were strongly correlated with m6A level (p-value ≤ 0.1). 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Among the 47 SNVs, ten located upstream of m6A sites, four were at the m6A site, and the remaining 33 located within the downstream 50 </a:t>
            </a:r>
            <a:r>
              <a:rPr lang="en-US" altLang="zh-TW" sz="2000" dirty="0" err="1"/>
              <a:t>nt</a:t>
            </a:r>
            <a:r>
              <a:rPr lang="en-US" altLang="zh-TW" sz="2000" dirty="0"/>
              <a:t> of m6A sites (Fig. 3d). </a:t>
            </a:r>
          </a:p>
          <a:p>
            <a:pPr marL="0" indent="0">
              <a:buNone/>
            </a:pPr>
            <a:r>
              <a:rPr lang="en-US" altLang="zh-TW" sz="2000" dirty="0"/>
              <a:t>     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spTree>
    <p:extLst>
      <p:ext uri="{BB962C8B-B14F-4D97-AF65-F5344CB8AC3E}">
        <p14:creationId xmlns:p14="http://schemas.microsoft.com/office/powerpoint/2010/main" val="108646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100C3F5-2EFF-2CC6-490A-DAA308157F25}"/>
              </a:ext>
            </a:extLst>
          </p:cNvPr>
          <p:cNvPicPr>
            <a:picLocks noChangeAspect="1"/>
          </p:cNvPicPr>
          <p:nvPr/>
        </p:nvPicPr>
        <p:blipFill>
          <a:blip r:embed="rId2"/>
          <a:stretch>
            <a:fillRect/>
          </a:stretch>
        </p:blipFill>
        <p:spPr>
          <a:xfrm>
            <a:off x="1583479" y="1885734"/>
            <a:ext cx="3077004" cy="3086531"/>
          </a:xfrm>
          <a:prstGeom prst="rect">
            <a:avLst/>
          </a:prstGeom>
        </p:spPr>
      </p:pic>
      <p:pic>
        <p:nvPicPr>
          <p:cNvPr id="7" name="圖片 6">
            <a:extLst>
              <a:ext uri="{FF2B5EF4-FFF2-40B4-BE49-F238E27FC236}">
                <a16:creationId xmlns:a16="http://schemas.microsoft.com/office/drawing/2014/main" id="{ACD7E4E4-7BD3-970E-CA2B-D893F7B21544}"/>
              </a:ext>
            </a:extLst>
          </p:cNvPr>
          <p:cNvPicPr>
            <a:picLocks noChangeAspect="1"/>
          </p:cNvPicPr>
          <p:nvPr/>
        </p:nvPicPr>
        <p:blipFill>
          <a:blip r:embed="rId3"/>
          <a:stretch>
            <a:fillRect/>
          </a:stretch>
        </p:blipFill>
        <p:spPr>
          <a:xfrm>
            <a:off x="4768883" y="2014339"/>
            <a:ext cx="2762636" cy="2829320"/>
          </a:xfrm>
          <a:prstGeom prst="rect">
            <a:avLst/>
          </a:prstGeom>
        </p:spPr>
      </p:pic>
      <p:pic>
        <p:nvPicPr>
          <p:cNvPr id="9" name="圖片 8">
            <a:extLst>
              <a:ext uri="{FF2B5EF4-FFF2-40B4-BE49-F238E27FC236}">
                <a16:creationId xmlns:a16="http://schemas.microsoft.com/office/drawing/2014/main" id="{F30CFF92-68E0-7E1E-3917-F817C8F57C1B}"/>
              </a:ext>
            </a:extLst>
          </p:cNvPr>
          <p:cNvPicPr>
            <a:picLocks noChangeAspect="1"/>
          </p:cNvPicPr>
          <p:nvPr/>
        </p:nvPicPr>
        <p:blipFill>
          <a:blip r:embed="rId4"/>
          <a:stretch>
            <a:fillRect/>
          </a:stretch>
        </p:blipFill>
        <p:spPr>
          <a:xfrm>
            <a:off x="8089820" y="2014339"/>
            <a:ext cx="3010320" cy="3048425"/>
          </a:xfrm>
          <a:prstGeom prst="rect">
            <a:avLst/>
          </a:prstGeom>
        </p:spPr>
      </p:pic>
    </p:spTree>
    <p:extLst>
      <p:ext uri="{BB962C8B-B14F-4D97-AF65-F5344CB8AC3E}">
        <p14:creationId xmlns:p14="http://schemas.microsoft.com/office/powerpoint/2010/main" val="962414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F92F910-CE5C-8E7A-D772-DEB0F093C0F2}"/>
              </a:ext>
            </a:extLst>
          </p:cNvPr>
          <p:cNvPicPr>
            <a:picLocks noChangeAspect="1"/>
          </p:cNvPicPr>
          <p:nvPr/>
        </p:nvPicPr>
        <p:blipFill>
          <a:blip r:embed="rId2"/>
          <a:stretch>
            <a:fillRect/>
          </a:stretch>
        </p:blipFill>
        <p:spPr>
          <a:xfrm>
            <a:off x="3145561" y="0"/>
            <a:ext cx="5900877" cy="6858000"/>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3185</TotalTime>
  <Words>7242</Words>
  <Application>Microsoft Office PowerPoint</Application>
  <PresentationFormat>寬螢幕</PresentationFormat>
  <Paragraphs>110</Paragraphs>
  <Slides>63</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63</vt:i4>
      </vt:variant>
    </vt:vector>
  </HeadingPairs>
  <TitlesOfParts>
    <vt:vector size="67"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26</cp:revision>
  <dcterms:created xsi:type="dcterms:W3CDTF">2022-06-20T07:49:52Z</dcterms:created>
  <dcterms:modified xsi:type="dcterms:W3CDTF">2022-07-06T08:34:59Z</dcterms:modified>
</cp:coreProperties>
</file>